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0058400" cy="56689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F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00"/>
    <p:restoredTop sz="95940"/>
  </p:normalViewPr>
  <p:slideViewPr>
    <p:cSldViewPr snapToGrid="0" snapToObjects="1">
      <p:cViewPr>
        <p:scale>
          <a:sx n="63" d="100"/>
          <a:sy n="63" d="100"/>
        </p:scale>
        <p:origin x="1424" y="1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927768"/>
            <a:ext cx="7543800" cy="1973639"/>
          </a:xfrm>
        </p:spPr>
        <p:txBody>
          <a:bodyPr anchor="b"/>
          <a:lstStyle>
            <a:lvl1pPr algn="ctr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2977518"/>
            <a:ext cx="7543800" cy="1368687"/>
          </a:xfrm>
        </p:spPr>
        <p:txBody>
          <a:bodyPr/>
          <a:lstStyle>
            <a:lvl1pPr marL="0" indent="0" algn="ctr">
              <a:buNone/>
              <a:defRPr sz="198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01D2A-7CE9-D248-8042-FB8DEA0C2FA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069E-D96D-0C4E-BD29-35AFF57A2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42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01D2A-7CE9-D248-8042-FB8DEA0C2FA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069E-D96D-0C4E-BD29-35AFF57A2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40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2" y="301820"/>
            <a:ext cx="2168843" cy="48041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301820"/>
            <a:ext cx="6380798" cy="48041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01D2A-7CE9-D248-8042-FB8DEA0C2FA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069E-D96D-0C4E-BD29-35AFF57A2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1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01D2A-7CE9-D248-8042-FB8DEA0C2FA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069E-D96D-0C4E-BD29-35AFF57A2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8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6" y="1413305"/>
            <a:ext cx="8675370" cy="2358131"/>
          </a:xfrm>
        </p:spPr>
        <p:txBody>
          <a:bodyPr anchor="b"/>
          <a:lstStyle>
            <a:lvl1pPr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6" y="3793744"/>
            <a:ext cx="8675370" cy="1240085"/>
          </a:xfrm>
        </p:spPr>
        <p:txBody>
          <a:bodyPr/>
          <a:lstStyle>
            <a:lvl1pPr marL="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1pPr>
            <a:lvl2pPr marL="377190" indent="0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2pPr>
            <a:lvl3pPr marL="754380" indent="0">
              <a:buNone/>
              <a:defRPr sz="1485">
                <a:solidFill>
                  <a:schemeClr val="tx1">
                    <a:tint val="75000"/>
                  </a:schemeClr>
                </a:solidFill>
              </a:defRPr>
            </a:lvl3pPr>
            <a:lvl4pPr marL="113157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4pPr>
            <a:lvl5pPr marL="150876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5pPr>
            <a:lvl6pPr marL="188595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6pPr>
            <a:lvl7pPr marL="226314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7pPr>
            <a:lvl8pPr marL="264033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8pPr>
            <a:lvl9pPr marL="301752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01D2A-7CE9-D248-8042-FB8DEA0C2FA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069E-D96D-0C4E-BD29-35AFF57A2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62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1509099"/>
            <a:ext cx="4274820" cy="3596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1509099"/>
            <a:ext cx="4274820" cy="3596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01D2A-7CE9-D248-8042-FB8DEA0C2FA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069E-D96D-0C4E-BD29-35AFF57A2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07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301820"/>
            <a:ext cx="8675370" cy="10957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389683"/>
            <a:ext cx="4255174" cy="681063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070746"/>
            <a:ext cx="4255174" cy="3045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5" y="1389683"/>
            <a:ext cx="4276130" cy="681063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5" y="2070746"/>
            <a:ext cx="4276130" cy="3045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01D2A-7CE9-D248-8042-FB8DEA0C2FA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069E-D96D-0C4E-BD29-35AFF57A2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23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01D2A-7CE9-D248-8042-FB8DEA0C2FA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069E-D96D-0C4E-BD29-35AFF57A2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8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01D2A-7CE9-D248-8042-FB8DEA0C2FA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069E-D96D-0C4E-BD29-35AFF57A2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161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377931"/>
            <a:ext cx="3244096" cy="1322758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816226"/>
            <a:ext cx="5092065" cy="4028638"/>
          </a:xfrm>
        </p:spPr>
        <p:txBody>
          <a:bodyPr/>
          <a:lstStyle>
            <a:lvl1pPr>
              <a:defRPr sz="2640"/>
            </a:lvl1pPr>
            <a:lvl2pPr>
              <a:defRPr sz="2310"/>
            </a:lvl2pPr>
            <a:lvl3pPr>
              <a:defRPr sz="1980"/>
            </a:lvl3pPr>
            <a:lvl4pPr>
              <a:defRPr sz="1650"/>
            </a:lvl4pPr>
            <a:lvl5pPr>
              <a:defRPr sz="1650"/>
            </a:lvl5pPr>
            <a:lvl6pPr>
              <a:defRPr sz="1650"/>
            </a:lvl6pPr>
            <a:lvl7pPr>
              <a:defRPr sz="1650"/>
            </a:lvl7pPr>
            <a:lvl8pPr>
              <a:defRPr sz="1650"/>
            </a:lvl8pPr>
            <a:lvl9pPr>
              <a:defRPr sz="16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1700689"/>
            <a:ext cx="3244096" cy="3150737"/>
          </a:xfr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01D2A-7CE9-D248-8042-FB8DEA0C2FA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069E-D96D-0C4E-BD29-35AFF57A2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24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377931"/>
            <a:ext cx="3244096" cy="1322758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816226"/>
            <a:ext cx="5092065" cy="4028638"/>
          </a:xfrm>
        </p:spPr>
        <p:txBody>
          <a:bodyPr anchor="t"/>
          <a:lstStyle>
            <a:lvl1pPr marL="0" indent="0">
              <a:buNone/>
              <a:defRPr sz="2640"/>
            </a:lvl1pPr>
            <a:lvl2pPr marL="377190" indent="0">
              <a:buNone/>
              <a:defRPr sz="2310"/>
            </a:lvl2pPr>
            <a:lvl3pPr marL="754380" indent="0">
              <a:buNone/>
              <a:defRPr sz="1980"/>
            </a:lvl3pPr>
            <a:lvl4pPr marL="1131570" indent="0">
              <a:buNone/>
              <a:defRPr sz="1650"/>
            </a:lvl4pPr>
            <a:lvl5pPr marL="1508760" indent="0">
              <a:buNone/>
              <a:defRPr sz="1650"/>
            </a:lvl5pPr>
            <a:lvl6pPr marL="1885950" indent="0">
              <a:buNone/>
              <a:defRPr sz="1650"/>
            </a:lvl6pPr>
            <a:lvl7pPr marL="2263140" indent="0">
              <a:buNone/>
              <a:defRPr sz="1650"/>
            </a:lvl7pPr>
            <a:lvl8pPr marL="2640330" indent="0">
              <a:buNone/>
              <a:defRPr sz="1650"/>
            </a:lvl8pPr>
            <a:lvl9pPr marL="3017520" indent="0">
              <a:buNone/>
              <a:defRPr sz="16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1700689"/>
            <a:ext cx="3244096" cy="3150737"/>
          </a:xfr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01D2A-7CE9-D248-8042-FB8DEA0C2FA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4069E-D96D-0C4E-BD29-35AFF57A2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05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301820"/>
            <a:ext cx="8675370" cy="109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1509099"/>
            <a:ext cx="8675370" cy="3596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5254289"/>
            <a:ext cx="2263140" cy="3018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01D2A-7CE9-D248-8042-FB8DEA0C2FAD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5254289"/>
            <a:ext cx="3394710" cy="3018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5254289"/>
            <a:ext cx="2263140" cy="3018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4069E-D96D-0C4E-BD29-35AFF57A2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84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nual Operation 7">
            <a:extLst>
              <a:ext uri="{FF2B5EF4-FFF2-40B4-BE49-F238E27FC236}">
                <a16:creationId xmlns:a16="http://schemas.microsoft.com/office/drawing/2014/main" id="{E30E713A-8223-C848-A3C0-7F6BF1212506}"/>
              </a:ext>
            </a:extLst>
          </p:cNvPr>
          <p:cNvSpPr/>
          <p:nvPr/>
        </p:nvSpPr>
        <p:spPr>
          <a:xfrm rot="16200000">
            <a:off x="4188401" y="3187820"/>
            <a:ext cx="1391544" cy="1157807"/>
          </a:xfrm>
          <a:prstGeom prst="flowChartManualOperation">
            <a:avLst/>
          </a:prstGeom>
          <a:solidFill>
            <a:srgbClr val="B43921"/>
          </a:solidFill>
          <a:ln>
            <a:solidFill>
              <a:srgbClr val="CC41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ectangle: Rounded Corners 8">
            <a:extLst>
              <a:ext uri="{FF2B5EF4-FFF2-40B4-BE49-F238E27FC236}">
                <a16:creationId xmlns:a16="http://schemas.microsoft.com/office/drawing/2014/main" id="{7BD8F65D-7B33-9543-91EB-F65F2B64CD4F}"/>
              </a:ext>
            </a:extLst>
          </p:cNvPr>
          <p:cNvSpPr/>
          <p:nvPr/>
        </p:nvSpPr>
        <p:spPr>
          <a:xfrm>
            <a:off x="2603750" y="561712"/>
            <a:ext cx="1225895" cy="1072180"/>
          </a:xfrm>
          <a:prstGeom prst="roundRect">
            <a:avLst/>
          </a:prstGeom>
          <a:solidFill>
            <a:srgbClr val="3962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dirty="0"/>
              <a:t>ResNet152</a:t>
            </a:r>
            <a:endParaRPr lang="en-US" sz="2400" dirty="0"/>
          </a:p>
        </p:txBody>
      </p:sp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5BE6101B-15C8-B745-8255-F40ACD2F97D0}"/>
              </a:ext>
            </a:extLst>
          </p:cNvPr>
          <p:cNvSpPr/>
          <p:nvPr/>
        </p:nvSpPr>
        <p:spPr>
          <a:xfrm>
            <a:off x="5710322" y="1966875"/>
            <a:ext cx="1686109" cy="1694733"/>
          </a:xfrm>
          <a:prstGeom prst="roundRect">
            <a:avLst/>
          </a:prstGeom>
          <a:solidFill>
            <a:srgbClr val="D9D2E9"/>
          </a:solidFill>
          <a:ln>
            <a:solidFill>
              <a:srgbClr val="D9D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Flowchart: Manual Operation 12">
            <a:extLst>
              <a:ext uri="{FF2B5EF4-FFF2-40B4-BE49-F238E27FC236}">
                <a16:creationId xmlns:a16="http://schemas.microsoft.com/office/drawing/2014/main" id="{12F540B2-8CE2-5B4C-870F-C4F86EDFEBE4}"/>
              </a:ext>
            </a:extLst>
          </p:cNvPr>
          <p:cNvSpPr/>
          <p:nvPr/>
        </p:nvSpPr>
        <p:spPr>
          <a:xfrm rot="16200000">
            <a:off x="4188400" y="1217154"/>
            <a:ext cx="1391544" cy="1157807"/>
          </a:xfrm>
          <a:prstGeom prst="flowChartManualOperation">
            <a:avLst/>
          </a:prstGeom>
          <a:solidFill>
            <a:srgbClr val="3962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ectangle: Rounded Corners 14">
            <a:extLst>
              <a:ext uri="{FF2B5EF4-FFF2-40B4-BE49-F238E27FC236}">
                <a16:creationId xmlns:a16="http://schemas.microsoft.com/office/drawing/2014/main" id="{53CBF94C-B41F-A94F-87FD-EF99445D3000}"/>
              </a:ext>
            </a:extLst>
          </p:cNvPr>
          <p:cNvSpPr/>
          <p:nvPr/>
        </p:nvSpPr>
        <p:spPr>
          <a:xfrm>
            <a:off x="2614522" y="3489607"/>
            <a:ext cx="1215124" cy="554234"/>
          </a:xfrm>
          <a:prstGeom prst="roundRect">
            <a:avLst/>
          </a:prstGeom>
          <a:solidFill>
            <a:srgbClr val="B43921"/>
          </a:solidFill>
          <a:ln>
            <a:solidFill>
              <a:srgbClr val="CC41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wav2vec2.0</a:t>
            </a:r>
            <a:endParaRPr lang="en-US" sz="1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1EBF6A-1682-8C48-8790-AFC8038230CD}"/>
              </a:ext>
            </a:extLst>
          </p:cNvPr>
          <p:cNvCxnSpPr>
            <a:cxnSpLocks/>
            <a:stCxn id="8" idx="3"/>
            <a:endCxn id="4" idx="0"/>
          </p:cNvCxnSpPr>
          <p:nvPr/>
        </p:nvCxnSpPr>
        <p:spPr>
          <a:xfrm>
            <a:off x="3829646" y="3766724"/>
            <a:ext cx="475624" cy="0"/>
          </a:xfrm>
          <a:prstGeom prst="straightConnector1">
            <a:avLst/>
          </a:prstGeom>
          <a:ln w="50800">
            <a:solidFill>
              <a:srgbClr val="CC412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1CC664-0148-4C46-8DF2-EE5B8D132A68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3829645" y="1097802"/>
            <a:ext cx="475624" cy="698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up of coffee on a table&#10;&#10;Description automatically generated">
            <a:extLst>
              <a:ext uri="{FF2B5EF4-FFF2-40B4-BE49-F238E27FC236}">
                <a16:creationId xmlns:a16="http://schemas.microsoft.com/office/drawing/2014/main" id="{664A5AA1-106D-5048-8772-FDBB847C6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7" t="42766" r="7904" b="8511"/>
          <a:stretch/>
        </p:blipFill>
        <p:spPr>
          <a:xfrm>
            <a:off x="598105" y="501054"/>
            <a:ext cx="825093" cy="610812"/>
          </a:xfrm>
          <a:prstGeom prst="rect">
            <a:avLst/>
          </a:prstGeom>
        </p:spPr>
      </p:pic>
      <p:sp>
        <p:nvSpPr>
          <p:cNvPr id="12" name="Rectangle: Rounded Corners 35">
            <a:extLst>
              <a:ext uri="{FF2B5EF4-FFF2-40B4-BE49-F238E27FC236}">
                <a16:creationId xmlns:a16="http://schemas.microsoft.com/office/drawing/2014/main" id="{14C69AB4-73F5-6147-B528-E9B148084F2B}"/>
              </a:ext>
            </a:extLst>
          </p:cNvPr>
          <p:cNvSpPr/>
          <p:nvPr/>
        </p:nvSpPr>
        <p:spPr>
          <a:xfrm>
            <a:off x="2609562" y="1966875"/>
            <a:ext cx="1220083" cy="1072179"/>
          </a:xfrm>
          <a:prstGeom prst="roundRect">
            <a:avLst/>
          </a:prstGeom>
          <a:solidFill>
            <a:srgbClr val="3962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ResNet152</a:t>
            </a:r>
            <a:endParaRPr lang="en-US" sz="105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929726-0DE4-2344-94EB-950E684E5210}"/>
              </a:ext>
            </a:extLst>
          </p:cNvPr>
          <p:cNvCxnSpPr>
            <a:cxnSpLocks/>
            <a:stCxn id="12" idx="3"/>
            <a:endCxn id="7" idx="0"/>
          </p:cNvCxnSpPr>
          <p:nvPr/>
        </p:nvCxnSpPr>
        <p:spPr>
          <a:xfrm flipV="1">
            <a:off x="3829645" y="1796058"/>
            <a:ext cx="475624" cy="70690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57AFD65B-FC24-A049-A5B5-8256145B4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89" y="3321259"/>
            <a:ext cx="1545031" cy="89093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037FD3-B29A-5644-89F0-9BD3CF1CEC8A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 flipV="1">
            <a:off x="2246820" y="3766724"/>
            <a:ext cx="367702" cy="1"/>
          </a:xfrm>
          <a:prstGeom prst="straightConnector1">
            <a:avLst/>
          </a:prstGeom>
          <a:ln w="50800">
            <a:solidFill>
              <a:srgbClr val="CC41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3E77054-6577-EC47-9398-9CFA85FB0225}"/>
              </a:ext>
            </a:extLst>
          </p:cNvPr>
          <p:cNvSpPr/>
          <p:nvPr/>
        </p:nvSpPr>
        <p:spPr>
          <a:xfrm>
            <a:off x="6300420" y="2083828"/>
            <a:ext cx="116026" cy="113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8D5773E-0076-BB40-B7D1-4F477F4A97AF}"/>
              </a:ext>
            </a:extLst>
          </p:cNvPr>
          <p:cNvSpPr/>
          <p:nvPr/>
        </p:nvSpPr>
        <p:spPr>
          <a:xfrm>
            <a:off x="6394200" y="2567003"/>
            <a:ext cx="116026" cy="113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91F2E43-E6A7-C646-B1A4-960757A1D356}"/>
              </a:ext>
            </a:extLst>
          </p:cNvPr>
          <p:cNvSpPr/>
          <p:nvPr/>
        </p:nvSpPr>
        <p:spPr>
          <a:xfrm>
            <a:off x="6465218" y="2438228"/>
            <a:ext cx="116026" cy="113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B2738E5-4FA8-B540-B344-D0271F146630}"/>
              </a:ext>
            </a:extLst>
          </p:cNvPr>
          <p:cNvSpPr/>
          <p:nvPr/>
        </p:nvSpPr>
        <p:spPr>
          <a:xfrm>
            <a:off x="6336187" y="2825242"/>
            <a:ext cx="116026" cy="113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838FF9-6513-FB4C-BCAC-EC600511D1BC}"/>
              </a:ext>
            </a:extLst>
          </p:cNvPr>
          <p:cNvSpPr/>
          <p:nvPr/>
        </p:nvSpPr>
        <p:spPr>
          <a:xfrm>
            <a:off x="6964804" y="2476130"/>
            <a:ext cx="116026" cy="113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6C3300C-9D06-5245-A887-CAB59F23FC9F}"/>
              </a:ext>
            </a:extLst>
          </p:cNvPr>
          <p:cNvSpPr/>
          <p:nvPr/>
        </p:nvSpPr>
        <p:spPr>
          <a:xfrm>
            <a:off x="6964804" y="3205412"/>
            <a:ext cx="116026" cy="113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85ABE67-4233-8A46-BE10-8EC81BB07DDD}"/>
              </a:ext>
            </a:extLst>
          </p:cNvPr>
          <p:cNvSpPr/>
          <p:nvPr/>
        </p:nvSpPr>
        <p:spPr>
          <a:xfrm>
            <a:off x="5856233" y="3246304"/>
            <a:ext cx="116026" cy="113287"/>
          </a:xfrm>
          <a:prstGeom prst="ellipse">
            <a:avLst/>
          </a:prstGeom>
          <a:solidFill>
            <a:srgbClr val="CC4125"/>
          </a:solidFill>
          <a:ln>
            <a:solidFill>
              <a:srgbClr val="CC41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A95ECE4-57B6-A647-8D21-7C01979F343F}"/>
              </a:ext>
            </a:extLst>
          </p:cNvPr>
          <p:cNvSpPr/>
          <p:nvPr/>
        </p:nvSpPr>
        <p:spPr>
          <a:xfrm>
            <a:off x="6268412" y="2420713"/>
            <a:ext cx="116026" cy="113287"/>
          </a:xfrm>
          <a:prstGeom prst="ellipse">
            <a:avLst/>
          </a:prstGeom>
          <a:solidFill>
            <a:srgbClr val="CC4125"/>
          </a:solidFill>
          <a:ln>
            <a:solidFill>
              <a:srgbClr val="CC41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5253D7C-084A-D147-A66F-8325D12C5C57}"/>
              </a:ext>
            </a:extLst>
          </p:cNvPr>
          <p:cNvSpPr/>
          <p:nvPr/>
        </p:nvSpPr>
        <p:spPr>
          <a:xfrm>
            <a:off x="6656784" y="2644313"/>
            <a:ext cx="116026" cy="113287"/>
          </a:xfrm>
          <a:prstGeom prst="ellipse">
            <a:avLst/>
          </a:prstGeom>
          <a:solidFill>
            <a:srgbClr val="CC4125"/>
          </a:solidFill>
          <a:ln>
            <a:solidFill>
              <a:srgbClr val="CC41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469384C-4A39-4945-9110-43F27A1AC102}"/>
              </a:ext>
            </a:extLst>
          </p:cNvPr>
          <p:cNvSpPr/>
          <p:nvPr/>
        </p:nvSpPr>
        <p:spPr>
          <a:xfrm>
            <a:off x="6452212" y="3398527"/>
            <a:ext cx="116026" cy="113287"/>
          </a:xfrm>
          <a:prstGeom prst="ellipse">
            <a:avLst/>
          </a:prstGeom>
          <a:solidFill>
            <a:srgbClr val="CC4125"/>
          </a:solidFill>
          <a:ln>
            <a:solidFill>
              <a:srgbClr val="CC41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7C611-0546-8747-9186-EE26C54DBD28}"/>
              </a:ext>
            </a:extLst>
          </p:cNvPr>
          <p:cNvSpPr/>
          <p:nvPr/>
        </p:nvSpPr>
        <p:spPr>
          <a:xfrm>
            <a:off x="7089118" y="2967550"/>
            <a:ext cx="116026" cy="113287"/>
          </a:xfrm>
          <a:prstGeom prst="ellipse">
            <a:avLst/>
          </a:prstGeom>
          <a:solidFill>
            <a:srgbClr val="CC4125"/>
          </a:solidFill>
          <a:ln>
            <a:solidFill>
              <a:srgbClr val="CC41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27" name="Connector: Curved 94">
            <a:extLst>
              <a:ext uri="{FF2B5EF4-FFF2-40B4-BE49-F238E27FC236}">
                <a16:creationId xmlns:a16="http://schemas.microsoft.com/office/drawing/2014/main" id="{1D1EF08D-3B8C-6E4B-BB0C-86F3CAB3775A}"/>
              </a:ext>
            </a:extLst>
          </p:cNvPr>
          <p:cNvCxnSpPr>
            <a:cxnSpLocks/>
            <a:stCxn id="7" idx="2"/>
            <a:endCxn id="17" idx="4"/>
          </p:cNvCxnSpPr>
          <p:nvPr/>
        </p:nvCxnSpPr>
        <p:spPr>
          <a:xfrm>
            <a:off x="5463076" y="1796057"/>
            <a:ext cx="989137" cy="884233"/>
          </a:xfrm>
          <a:prstGeom prst="curvedConnector4">
            <a:avLst>
              <a:gd name="adj1" fmla="val 41160"/>
              <a:gd name="adj2" fmla="val 125853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96">
            <a:extLst>
              <a:ext uri="{FF2B5EF4-FFF2-40B4-BE49-F238E27FC236}">
                <a16:creationId xmlns:a16="http://schemas.microsoft.com/office/drawing/2014/main" id="{A73E79A8-A6E8-5D45-B498-0C4A7BA174CE}"/>
              </a:ext>
            </a:extLst>
          </p:cNvPr>
          <p:cNvCxnSpPr>
            <a:stCxn id="4" idx="2"/>
            <a:endCxn id="23" idx="4"/>
          </p:cNvCxnSpPr>
          <p:nvPr/>
        </p:nvCxnSpPr>
        <p:spPr>
          <a:xfrm flipV="1">
            <a:off x="5463077" y="2534000"/>
            <a:ext cx="863348" cy="1232724"/>
          </a:xfrm>
          <a:prstGeom prst="curvedConnector2">
            <a:avLst/>
          </a:prstGeom>
          <a:ln w="25400">
            <a:solidFill>
              <a:srgbClr val="CC41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70D9B74A-799D-EE4D-A3D9-C5C63E1C0636}"/>
              </a:ext>
            </a:extLst>
          </p:cNvPr>
          <p:cNvSpPr/>
          <p:nvPr/>
        </p:nvSpPr>
        <p:spPr>
          <a:xfrm>
            <a:off x="6006389" y="2197106"/>
            <a:ext cx="615351" cy="58143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CC4125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78A8BCC-6AE6-F842-B417-8B9F4D8CA89B}"/>
              </a:ext>
            </a:extLst>
          </p:cNvPr>
          <p:cNvCxnSpPr>
            <a:cxnSpLocks/>
            <a:stCxn id="29" idx="2"/>
            <a:endCxn id="23" idx="2"/>
          </p:cNvCxnSpPr>
          <p:nvPr/>
        </p:nvCxnSpPr>
        <p:spPr>
          <a:xfrm flipV="1">
            <a:off x="6006389" y="2477357"/>
            <a:ext cx="262023" cy="10464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101AA62-60D6-B849-9457-F3ED28BC0AC7}"/>
              </a:ext>
            </a:extLst>
          </p:cNvPr>
          <p:cNvSpPr txBox="1"/>
          <p:nvPr/>
        </p:nvSpPr>
        <p:spPr>
          <a:xfrm rot="199819">
            <a:off x="6028936" y="2203527"/>
            <a:ext cx="43204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C4125"/>
                </a:solidFill>
              </a:rPr>
              <a:t>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DE764A-BF60-664E-B80A-BF74442024E9}"/>
              </a:ext>
            </a:extLst>
          </p:cNvPr>
          <p:cNvSpPr txBox="1"/>
          <p:nvPr/>
        </p:nvSpPr>
        <p:spPr>
          <a:xfrm>
            <a:off x="673448" y="4157473"/>
            <a:ext cx="18116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 am seeing a white mug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EF4E58-BE81-414A-8889-2B58C52313D8}"/>
              </a:ext>
            </a:extLst>
          </p:cNvPr>
          <p:cNvSpPr txBox="1"/>
          <p:nvPr/>
        </p:nvSpPr>
        <p:spPr>
          <a:xfrm>
            <a:off x="4338216" y="3317866"/>
            <a:ext cx="1198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Speech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Alignment Model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821565-D149-B74D-B9DE-1A9053795F4B}"/>
              </a:ext>
            </a:extLst>
          </p:cNvPr>
          <p:cNvSpPr txBox="1"/>
          <p:nvPr/>
        </p:nvSpPr>
        <p:spPr>
          <a:xfrm>
            <a:off x="4338216" y="1312421"/>
            <a:ext cx="1157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Vision Alignment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1FDFE6-9C37-1744-836C-1D39D17AAE61}"/>
              </a:ext>
            </a:extLst>
          </p:cNvPr>
          <p:cNvSpPr txBox="1"/>
          <p:nvPr/>
        </p:nvSpPr>
        <p:spPr>
          <a:xfrm>
            <a:off x="5613388" y="3605199"/>
            <a:ext cx="1828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C6BA6"/>
                </a:solidFill>
              </a:rPr>
              <a:t>Shared Latent Space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5D4D0D-07C0-6241-B9FD-F0017E7634A6}"/>
              </a:ext>
            </a:extLst>
          </p:cNvPr>
          <p:cNvSpPr/>
          <p:nvPr/>
        </p:nvSpPr>
        <p:spPr>
          <a:xfrm>
            <a:off x="590877" y="493315"/>
            <a:ext cx="1700399" cy="12030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5C7E84D-2C02-244A-BD87-DF07491C5677}"/>
              </a:ext>
            </a:extLst>
          </p:cNvPr>
          <p:cNvSpPr/>
          <p:nvPr/>
        </p:nvSpPr>
        <p:spPr>
          <a:xfrm>
            <a:off x="569749" y="1893212"/>
            <a:ext cx="1709265" cy="11959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38" name="Picture 37" descr="A cup of coffee on a table&#10;&#10;Description automatically generated">
            <a:extLst>
              <a:ext uri="{FF2B5EF4-FFF2-40B4-BE49-F238E27FC236}">
                <a16:creationId xmlns:a16="http://schemas.microsoft.com/office/drawing/2014/main" id="{DE446215-2BA0-5F46-996F-BDACECEF9B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7" t="48459" r="8590" b="7792"/>
          <a:stretch/>
        </p:blipFill>
        <p:spPr>
          <a:xfrm>
            <a:off x="1419963" y="505409"/>
            <a:ext cx="871313" cy="609657"/>
          </a:xfrm>
          <a:prstGeom prst="rect">
            <a:avLst/>
          </a:prstGeom>
        </p:spPr>
      </p:pic>
      <p:pic>
        <p:nvPicPr>
          <p:cNvPr id="39" name="Picture 38" descr="A close up&#10;&#10;Description automatically generated">
            <a:extLst>
              <a:ext uri="{FF2B5EF4-FFF2-40B4-BE49-F238E27FC236}">
                <a16:creationId xmlns:a16="http://schemas.microsoft.com/office/drawing/2014/main" id="{7C52AA8F-678B-B74D-B35B-5BE069D80D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08" t="50000" r="23288" b="12664"/>
          <a:stretch/>
        </p:blipFill>
        <p:spPr>
          <a:xfrm>
            <a:off x="564997" y="1889243"/>
            <a:ext cx="837360" cy="601366"/>
          </a:xfrm>
          <a:prstGeom prst="rect">
            <a:avLst/>
          </a:prstGeom>
        </p:spPr>
      </p:pic>
      <p:pic>
        <p:nvPicPr>
          <p:cNvPr id="40" name="Picture 39" descr="A close up of a logo&#10;&#10;Description automatically generated">
            <a:extLst>
              <a:ext uri="{FF2B5EF4-FFF2-40B4-BE49-F238E27FC236}">
                <a16:creationId xmlns:a16="http://schemas.microsoft.com/office/drawing/2014/main" id="{C06C3FCE-C1B0-C546-8A86-AC86C0522F7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08" t="53391" r="22155" b="10683"/>
          <a:stretch/>
        </p:blipFill>
        <p:spPr>
          <a:xfrm>
            <a:off x="1402349" y="1897386"/>
            <a:ext cx="876654" cy="600031"/>
          </a:xfrm>
          <a:prstGeom prst="rect">
            <a:avLst/>
          </a:prstGeom>
        </p:spPr>
      </p:pic>
      <p:pic>
        <p:nvPicPr>
          <p:cNvPr id="41" name="Picture 40" descr="A picture containing indoor, table, sitting, counter&#10;&#10;Description automatically generated">
            <a:extLst>
              <a:ext uri="{FF2B5EF4-FFF2-40B4-BE49-F238E27FC236}">
                <a16:creationId xmlns:a16="http://schemas.microsoft.com/office/drawing/2014/main" id="{8E85A74A-386D-834D-9FDC-D89A6A47A2F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6" t="49778" r="8588" b="6785"/>
          <a:stretch/>
        </p:blipFill>
        <p:spPr>
          <a:xfrm>
            <a:off x="601395" y="1108291"/>
            <a:ext cx="825038" cy="588044"/>
          </a:xfrm>
          <a:prstGeom prst="rect">
            <a:avLst/>
          </a:prstGeom>
        </p:spPr>
      </p:pic>
      <p:pic>
        <p:nvPicPr>
          <p:cNvPr id="42" name="Picture 41" descr="A close up of a logo&#10;&#10;Description automatically generated">
            <a:extLst>
              <a:ext uri="{FF2B5EF4-FFF2-40B4-BE49-F238E27FC236}">
                <a16:creationId xmlns:a16="http://schemas.microsoft.com/office/drawing/2014/main" id="{A28E4F01-0FE1-E245-A5F4-07EDAC4D179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10" t="54367" r="24870" b="10292"/>
          <a:stretch/>
        </p:blipFill>
        <p:spPr>
          <a:xfrm>
            <a:off x="565007" y="2492709"/>
            <a:ext cx="854959" cy="592213"/>
          </a:xfrm>
          <a:prstGeom prst="rect">
            <a:avLst/>
          </a:prstGeom>
        </p:spPr>
      </p:pic>
      <p:pic>
        <p:nvPicPr>
          <p:cNvPr id="43" name="Picture 42" descr="A bottle of water on a table&#10;&#10;Description automatically generated">
            <a:extLst>
              <a:ext uri="{FF2B5EF4-FFF2-40B4-BE49-F238E27FC236}">
                <a16:creationId xmlns:a16="http://schemas.microsoft.com/office/drawing/2014/main" id="{D40A2F86-D9CD-6042-BD10-5A204E43A4E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7" t="42880" r="7846" b="6717"/>
          <a:stretch/>
        </p:blipFill>
        <p:spPr>
          <a:xfrm>
            <a:off x="1426443" y="1104124"/>
            <a:ext cx="864837" cy="602954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53C1C0F3-2F37-4346-B5A4-493E85EC393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10" t="50215" r="24870" b="11026"/>
          <a:stretch/>
        </p:blipFill>
        <p:spPr>
          <a:xfrm>
            <a:off x="1412796" y="2488315"/>
            <a:ext cx="866217" cy="596598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5347DC-6699-CE4C-B87F-87C7D021ABD3}"/>
              </a:ext>
            </a:extLst>
          </p:cNvPr>
          <p:cNvCxnSpPr>
            <a:cxnSpLocks/>
            <a:stCxn id="36" idx="3"/>
            <a:endCxn id="5" idx="1"/>
          </p:cNvCxnSpPr>
          <p:nvPr/>
        </p:nvCxnSpPr>
        <p:spPr>
          <a:xfrm>
            <a:off x="2291276" y="1094828"/>
            <a:ext cx="312474" cy="297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7C6C0B0-2477-664E-B8E8-2A09A5EF5AF7}"/>
              </a:ext>
            </a:extLst>
          </p:cNvPr>
          <p:cNvCxnSpPr>
            <a:cxnSpLocks/>
            <a:stCxn id="37" idx="3"/>
            <a:endCxn id="12" idx="1"/>
          </p:cNvCxnSpPr>
          <p:nvPr/>
        </p:nvCxnSpPr>
        <p:spPr>
          <a:xfrm>
            <a:off x="2279014" y="2491202"/>
            <a:ext cx="330548" cy="1176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row: Notched Right 169">
            <a:extLst>
              <a:ext uri="{FF2B5EF4-FFF2-40B4-BE49-F238E27FC236}">
                <a16:creationId xmlns:a16="http://schemas.microsoft.com/office/drawing/2014/main" id="{3AB98DB0-CF54-7246-ACF4-5B23AC8FF176}"/>
              </a:ext>
            </a:extLst>
          </p:cNvPr>
          <p:cNvSpPr/>
          <p:nvPr/>
        </p:nvSpPr>
        <p:spPr>
          <a:xfrm>
            <a:off x="7426049" y="2694958"/>
            <a:ext cx="491840" cy="286395"/>
          </a:xfrm>
          <a:prstGeom prst="notchedRightArrow">
            <a:avLst/>
          </a:prstGeom>
          <a:solidFill>
            <a:srgbClr val="CBC1E1"/>
          </a:solidFill>
          <a:ln>
            <a:solidFill>
              <a:srgbClr val="D9D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283FD47-8679-494C-B139-E042E5E3F9A9}"/>
              </a:ext>
            </a:extLst>
          </p:cNvPr>
          <p:cNvGrpSpPr/>
          <p:nvPr/>
        </p:nvGrpSpPr>
        <p:grpSpPr>
          <a:xfrm>
            <a:off x="7988788" y="1707078"/>
            <a:ext cx="1545248" cy="2464204"/>
            <a:chOff x="9368205" y="1578825"/>
            <a:chExt cx="1653847" cy="2488839"/>
          </a:xfrm>
        </p:grpSpPr>
        <p:pic>
          <p:nvPicPr>
            <p:cNvPr id="49" name="Picture 48" descr="A cup of coffee on a table&#10;&#10;Description automatically generated">
              <a:extLst>
                <a:ext uri="{FF2B5EF4-FFF2-40B4-BE49-F238E27FC236}">
                  <a16:creationId xmlns:a16="http://schemas.microsoft.com/office/drawing/2014/main" id="{4582C9DA-F079-3340-B2C3-ECF63B40E4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97" t="42766" r="7904" b="8511"/>
            <a:stretch/>
          </p:blipFill>
          <p:spPr>
            <a:xfrm>
              <a:off x="9446260" y="2855802"/>
              <a:ext cx="1522520" cy="1127112"/>
            </a:xfrm>
            <a:prstGeom prst="rect">
              <a:avLst/>
            </a:prstGeom>
          </p:spPr>
        </p:pic>
        <p:pic>
          <p:nvPicPr>
            <p:cNvPr id="50" name="Picture 49" descr="A cup of coffee on a table&#10;&#10;Description automatically generated">
              <a:extLst>
                <a:ext uri="{FF2B5EF4-FFF2-40B4-BE49-F238E27FC236}">
                  <a16:creationId xmlns:a16="http://schemas.microsoft.com/office/drawing/2014/main" id="{B4B86DDC-A0EE-0D4A-A1E0-9D833CD44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77" t="48459" r="8590" b="7792"/>
            <a:stretch/>
          </p:blipFill>
          <p:spPr>
            <a:xfrm>
              <a:off x="9446265" y="1659393"/>
              <a:ext cx="1506447" cy="1054060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3752D57-C150-FD48-9A40-BF6DBEADFE24}"/>
                </a:ext>
              </a:extLst>
            </p:cNvPr>
            <p:cNvSpPr/>
            <p:nvPr/>
          </p:nvSpPr>
          <p:spPr>
            <a:xfrm>
              <a:off x="9368205" y="1578825"/>
              <a:ext cx="1653847" cy="24888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>
                  <a:solidFill>
                    <a:srgbClr val="927DC1"/>
                  </a:solidFill>
                </a:ln>
              </a:endParaRPr>
            </a:p>
          </p:txBody>
        </p:sp>
      </p:grpSp>
      <p:cxnSp>
        <p:nvCxnSpPr>
          <p:cNvPr id="52" name="Connector: Curved 172">
            <a:extLst>
              <a:ext uri="{FF2B5EF4-FFF2-40B4-BE49-F238E27FC236}">
                <a16:creationId xmlns:a16="http://schemas.microsoft.com/office/drawing/2014/main" id="{B7756357-6C84-4541-9CC8-15694531B466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5463076" y="1796057"/>
            <a:ext cx="1060155" cy="642171"/>
          </a:xfrm>
          <a:prstGeom prst="curved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24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8;gf95674afaa_0_30">
            <a:extLst>
              <a:ext uri="{FF2B5EF4-FFF2-40B4-BE49-F238E27FC236}">
                <a16:creationId xmlns:a16="http://schemas.microsoft.com/office/drawing/2014/main" id="{3FE50027-154E-334C-9F78-3929ACEF53A3}"/>
              </a:ext>
            </a:extLst>
          </p:cNvPr>
          <p:cNvSpPr txBox="1">
            <a:spLocks/>
          </p:cNvSpPr>
          <p:nvPr/>
        </p:nvSpPr>
        <p:spPr>
          <a:xfrm>
            <a:off x="504965" y="3856856"/>
            <a:ext cx="9048467" cy="461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91425" rIns="0" bIns="91425" rtlCol="0" anchor="t" anchorCtr="0">
            <a:noAutofit/>
          </a:bodyPr>
          <a:lstStyle>
            <a:lvl1pPr marL="188595" indent="-188595" algn="l" defTabSz="754380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990000"/>
                </a:solidFill>
              </a:rPr>
              <a:t>5</a:t>
            </a:r>
            <a:r>
              <a:rPr lang="en-US" sz="2800" dirty="0"/>
              <a:t> High level categories: </a:t>
            </a:r>
            <a:r>
              <a:rPr lang="en-US" sz="2800" b="1" dirty="0">
                <a:solidFill>
                  <a:srgbClr val="990000"/>
                </a:solidFill>
              </a:rPr>
              <a:t>Food</a:t>
            </a:r>
            <a:r>
              <a:rPr lang="en-US" sz="2800" dirty="0">
                <a:solidFill>
                  <a:srgbClr val="990000"/>
                </a:solidFill>
              </a:rPr>
              <a:t>, </a:t>
            </a:r>
            <a:r>
              <a:rPr lang="en-US" sz="2800" b="1" dirty="0">
                <a:solidFill>
                  <a:srgbClr val="990000"/>
                </a:solidFill>
              </a:rPr>
              <a:t>Home</a:t>
            </a:r>
            <a:r>
              <a:rPr lang="en-US" sz="2800" dirty="0">
                <a:solidFill>
                  <a:srgbClr val="990000"/>
                </a:solidFill>
              </a:rPr>
              <a:t>, </a:t>
            </a:r>
            <a:r>
              <a:rPr lang="en-US" sz="2800" b="1" dirty="0">
                <a:solidFill>
                  <a:srgbClr val="990000"/>
                </a:solidFill>
              </a:rPr>
              <a:t>Medical</a:t>
            </a:r>
            <a:r>
              <a:rPr lang="en-US" sz="2800" dirty="0">
                <a:solidFill>
                  <a:srgbClr val="990000"/>
                </a:solidFill>
              </a:rPr>
              <a:t>, </a:t>
            </a:r>
            <a:r>
              <a:rPr lang="en-US" sz="2800" b="1" dirty="0">
                <a:solidFill>
                  <a:srgbClr val="990000"/>
                </a:solidFill>
              </a:rPr>
              <a:t>Office</a:t>
            </a:r>
            <a:r>
              <a:rPr lang="en-US" sz="2800" dirty="0">
                <a:solidFill>
                  <a:srgbClr val="990000"/>
                </a:solidFill>
              </a:rPr>
              <a:t>, </a:t>
            </a:r>
            <a:r>
              <a:rPr lang="en-US" sz="2800" b="1" dirty="0">
                <a:solidFill>
                  <a:srgbClr val="990000"/>
                </a:solidFill>
              </a:rPr>
              <a:t>Tools</a:t>
            </a:r>
          </a:p>
        </p:txBody>
      </p:sp>
      <p:sp>
        <p:nvSpPr>
          <p:cNvPr id="7" name="Google Shape;83;gf95674afaa_0_30">
            <a:extLst>
              <a:ext uri="{FF2B5EF4-FFF2-40B4-BE49-F238E27FC236}">
                <a16:creationId xmlns:a16="http://schemas.microsoft.com/office/drawing/2014/main" id="{7566DC9A-60CF-CA42-AB68-727D9353DA65}"/>
              </a:ext>
            </a:extLst>
          </p:cNvPr>
          <p:cNvSpPr txBox="1"/>
          <p:nvPr/>
        </p:nvSpPr>
        <p:spPr>
          <a:xfrm>
            <a:off x="504967" y="3161986"/>
            <a:ext cx="4384727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990000"/>
                </a:solidFill>
              </a:rPr>
              <a:t>207</a:t>
            </a:r>
            <a:r>
              <a:rPr lang="en" sz="3000" dirty="0">
                <a:solidFill>
                  <a:schemeClr val="dk1"/>
                </a:solidFill>
              </a:rPr>
              <a:t> unique objects</a:t>
            </a: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8" name="Google Shape;84;gf95674afaa_0_30">
            <a:extLst>
              <a:ext uri="{FF2B5EF4-FFF2-40B4-BE49-F238E27FC236}">
                <a16:creationId xmlns:a16="http://schemas.microsoft.com/office/drawing/2014/main" id="{9557EA61-C7F7-CE45-9FD4-A5237303980A}"/>
              </a:ext>
            </a:extLst>
          </p:cNvPr>
          <p:cNvSpPr txBox="1"/>
          <p:nvPr/>
        </p:nvSpPr>
        <p:spPr>
          <a:xfrm>
            <a:off x="5168707" y="3161986"/>
            <a:ext cx="4384726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990000"/>
                </a:solidFill>
              </a:rPr>
              <a:t>47</a:t>
            </a:r>
            <a:r>
              <a:rPr lang="en" sz="3000" dirty="0">
                <a:solidFill>
                  <a:schemeClr val="dk1"/>
                </a:solidFill>
              </a:rPr>
              <a:t> object classes</a:t>
            </a:r>
            <a:endParaRPr sz="3000" dirty="0">
              <a:solidFill>
                <a:schemeClr val="dk1"/>
              </a:solidFill>
            </a:endParaRPr>
          </a:p>
        </p:txBody>
      </p:sp>
      <p:pic>
        <p:nvPicPr>
          <p:cNvPr id="9" name="hammer_3.mp4" descr="hammer_3.mp4">
            <a:hlinkClick r:id="" action="ppaction://media"/>
            <a:extLst>
              <a:ext uri="{FF2B5EF4-FFF2-40B4-BE49-F238E27FC236}">
                <a16:creationId xmlns:a16="http://schemas.microsoft.com/office/drawing/2014/main" id="{14B61DFA-BDF6-F548-9D27-FEF2CA0933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6931" t="47146" r="35605" b="21370"/>
          <a:stretch/>
        </p:blipFill>
        <p:spPr>
          <a:xfrm>
            <a:off x="5168707" y="272303"/>
            <a:ext cx="4389120" cy="2830422"/>
          </a:xfrm>
          <a:prstGeom prst="rect">
            <a:avLst/>
          </a:prstGeom>
        </p:spPr>
      </p:pic>
      <p:pic>
        <p:nvPicPr>
          <p:cNvPr id="10" name="apple_1.mp4" descr="apple_1.mp4">
            <a:hlinkClick r:id="" action="ppaction://media"/>
            <a:extLst>
              <a:ext uri="{FF2B5EF4-FFF2-40B4-BE49-F238E27FC236}">
                <a16:creationId xmlns:a16="http://schemas.microsoft.com/office/drawing/2014/main" id="{54702CDD-5523-1A4D-BA66-F1FC31882CB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36955" t="47002" r="35185" b="21026"/>
          <a:stretch/>
        </p:blipFill>
        <p:spPr>
          <a:xfrm>
            <a:off x="504967" y="272303"/>
            <a:ext cx="4384727" cy="2830422"/>
          </a:xfrm>
          <a:prstGeom prst="rect">
            <a:avLst/>
          </a:prstGeom>
        </p:spPr>
      </p:pic>
      <p:graphicFrame>
        <p:nvGraphicFramePr>
          <p:cNvPr id="16" name="Google Shape;109;gf9a87fc294_1_64">
            <a:extLst>
              <a:ext uri="{FF2B5EF4-FFF2-40B4-BE49-F238E27FC236}">
                <a16:creationId xmlns:a16="http://schemas.microsoft.com/office/drawing/2014/main" id="{05194C03-0C82-894C-8093-D2E0FC6FFA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487440"/>
              </p:ext>
            </p:extLst>
          </p:nvPr>
        </p:nvGraphicFramePr>
        <p:xfrm>
          <a:off x="5168708" y="4612302"/>
          <a:ext cx="4384726" cy="6400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384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20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3000" b="1" dirty="0">
                          <a:solidFill>
                            <a:srgbClr val="990000"/>
                          </a:solidFill>
                        </a:rPr>
                        <a:t>16500</a:t>
                      </a:r>
                      <a:r>
                        <a:rPr lang="en" sz="3000" b="1" dirty="0"/>
                        <a:t> </a:t>
                      </a:r>
                      <a:r>
                        <a:rPr lang="en" sz="3000" dirty="0"/>
                        <a:t>Spoken Descriptions</a:t>
                      </a:r>
                      <a:endParaRPr sz="3000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Google Shape;111;gf9a87fc294_1_64">
            <a:extLst>
              <a:ext uri="{FF2B5EF4-FFF2-40B4-BE49-F238E27FC236}">
                <a16:creationId xmlns:a16="http://schemas.microsoft.com/office/drawing/2014/main" id="{2BC937A0-BB7A-3442-A7EC-DE158DB696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3954944"/>
              </p:ext>
            </p:extLst>
          </p:nvPr>
        </p:nvGraphicFramePr>
        <p:xfrm>
          <a:off x="504966" y="4612332"/>
          <a:ext cx="4384727" cy="640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384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980000"/>
                          </a:solidFill>
                        </a:rPr>
                        <a:t>16500</a:t>
                      </a:r>
                      <a:r>
                        <a:rPr lang="en" sz="3000" b="1" dirty="0"/>
                        <a:t> </a:t>
                      </a:r>
                      <a:r>
                        <a:rPr lang="en" sz="3000" dirty="0"/>
                        <a:t>Typed Descriptions</a:t>
                      </a:r>
                      <a:endParaRPr sz="300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19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4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38A4D96-1AF3-7249-B644-9FA2A23A3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70"/>
          <a:stretch/>
        </p:blipFill>
        <p:spPr>
          <a:xfrm>
            <a:off x="532263" y="1883391"/>
            <a:ext cx="9049764" cy="3818681"/>
          </a:xfrm>
          <a:prstGeom prst="rect">
            <a:avLst/>
          </a:prstGeom>
        </p:spPr>
      </p:pic>
      <p:pic>
        <p:nvPicPr>
          <p:cNvPr id="31" name="Picture 3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BEC9709-DF45-3649-B111-7C7646E8B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38" b="67129"/>
          <a:stretch/>
        </p:blipFill>
        <p:spPr>
          <a:xfrm>
            <a:off x="504318" y="1"/>
            <a:ext cx="9049764" cy="188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1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984E3AD-800E-6647-8AA0-F997EB44BB9E}"/>
              </a:ext>
            </a:extLst>
          </p:cNvPr>
          <p:cNvSpPr/>
          <p:nvPr/>
        </p:nvSpPr>
        <p:spPr>
          <a:xfrm>
            <a:off x="504967" y="1501253"/>
            <a:ext cx="8898340" cy="2538484"/>
          </a:xfrm>
          <a:prstGeom prst="roundRect">
            <a:avLst/>
          </a:prstGeom>
          <a:solidFill>
            <a:srgbClr val="FACF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1AB0D6D2-5918-5841-9A0E-A8D6BC978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0" y="1501253"/>
            <a:ext cx="2159000" cy="24257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7BBA15-1567-A541-B088-CFE5A60F48D4}"/>
              </a:ext>
            </a:extLst>
          </p:cNvPr>
          <p:cNvCxnSpPr>
            <a:cxnSpLocks/>
          </p:cNvCxnSpPr>
          <p:nvPr/>
        </p:nvCxnSpPr>
        <p:spPr>
          <a:xfrm flipV="1">
            <a:off x="832104" y="4038857"/>
            <a:ext cx="0" cy="477671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7C4650-E24F-4A46-9EF8-4AA3EE8C374D}"/>
              </a:ext>
            </a:extLst>
          </p:cNvPr>
          <p:cNvCxnSpPr>
            <a:cxnSpLocks/>
          </p:cNvCxnSpPr>
          <p:nvPr/>
        </p:nvCxnSpPr>
        <p:spPr>
          <a:xfrm flipV="1">
            <a:off x="1748823" y="4038857"/>
            <a:ext cx="0" cy="477671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C89EE4-7236-9341-984C-A8249491A778}"/>
              </a:ext>
            </a:extLst>
          </p:cNvPr>
          <p:cNvCxnSpPr>
            <a:cxnSpLocks/>
          </p:cNvCxnSpPr>
          <p:nvPr/>
        </p:nvCxnSpPr>
        <p:spPr>
          <a:xfrm flipV="1">
            <a:off x="2663906" y="4041313"/>
            <a:ext cx="0" cy="477671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41DBD5-B0E7-4C48-9590-549EF5C4E5B7}"/>
              </a:ext>
            </a:extLst>
          </p:cNvPr>
          <p:cNvCxnSpPr>
            <a:cxnSpLocks/>
          </p:cNvCxnSpPr>
          <p:nvPr/>
        </p:nvCxnSpPr>
        <p:spPr>
          <a:xfrm flipV="1">
            <a:off x="3578306" y="4038857"/>
            <a:ext cx="0" cy="477671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9310C4-F1D0-C646-9E57-2AE02A73AACD}"/>
              </a:ext>
            </a:extLst>
          </p:cNvPr>
          <p:cNvCxnSpPr>
            <a:cxnSpLocks/>
          </p:cNvCxnSpPr>
          <p:nvPr/>
        </p:nvCxnSpPr>
        <p:spPr>
          <a:xfrm flipV="1">
            <a:off x="4492706" y="4038857"/>
            <a:ext cx="0" cy="477671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41522A-E355-9245-8A63-451E5AF51674}"/>
              </a:ext>
            </a:extLst>
          </p:cNvPr>
          <p:cNvCxnSpPr>
            <a:cxnSpLocks/>
          </p:cNvCxnSpPr>
          <p:nvPr/>
        </p:nvCxnSpPr>
        <p:spPr>
          <a:xfrm flipV="1">
            <a:off x="7217181" y="4038857"/>
            <a:ext cx="0" cy="477671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F9E269-9425-0F45-94B2-12F1353A53AD}"/>
              </a:ext>
            </a:extLst>
          </p:cNvPr>
          <p:cNvCxnSpPr>
            <a:cxnSpLocks/>
          </p:cNvCxnSpPr>
          <p:nvPr/>
        </p:nvCxnSpPr>
        <p:spPr>
          <a:xfrm flipV="1">
            <a:off x="8133855" y="4040085"/>
            <a:ext cx="0" cy="477671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724860-C92E-514C-98E5-CE32F4DB1E68}"/>
              </a:ext>
            </a:extLst>
          </p:cNvPr>
          <p:cNvCxnSpPr>
            <a:cxnSpLocks/>
          </p:cNvCxnSpPr>
          <p:nvPr/>
        </p:nvCxnSpPr>
        <p:spPr>
          <a:xfrm flipV="1">
            <a:off x="9045981" y="4037629"/>
            <a:ext cx="0" cy="477671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Brace 27">
            <a:extLst>
              <a:ext uri="{FF2B5EF4-FFF2-40B4-BE49-F238E27FC236}">
                <a16:creationId xmlns:a16="http://schemas.microsoft.com/office/drawing/2014/main" id="{79FD85B1-E717-1F4B-A408-773DFA55B4B0}"/>
              </a:ext>
            </a:extLst>
          </p:cNvPr>
          <p:cNvSpPr/>
          <p:nvPr/>
        </p:nvSpPr>
        <p:spPr>
          <a:xfrm rot="5400000" flipV="1">
            <a:off x="3330389" y="2934330"/>
            <a:ext cx="477673" cy="4261467"/>
          </a:xfrm>
          <a:prstGeom prst="rightBrace">
            <a:avLst>
              <a:gd name="adj1" fmla="val 8333"/>
              <a:gd name="adj2" fmla="val 4844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0FB23C-AA1E-734F-A167-4D28224D7246}"/>
              </a:ext>
            </a:extLst>
          </p:cNvPr>
          <p:cNvSpPr/>
          <p:nvPr/>
        </p:nvSpPr>
        <p:spPr>
          <a:xfrm>
            <a:off x="505732" y="458861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[CLS]</a:t>
            </a:r>
            <a:endParaRPr lang="en-US" sz="105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7295A0-076B-164E-901E-D6592AD88D96}"/>
              </a:ext>
            </a:extLst>
          </p:cNvPr>
          <p:cNvSpPr/>
          <p:nvPr/>
        </p:nvSpPr>
        <p:spPr>
          <a:xfrm>
            <a:off x="1403225" y="4588619"/>
            <a:ext cx="692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(Verb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FE48AD-22B2-674E-90FF-046F448961A7}"/>
              </a:ext>
            </a:extLst>
          </p:cNvPr>
          <p:cNvSpPr/>
          <p:nvPr/>
        </p:nvSpPr>
        <p:spPr>
          <a:xfrm>
            <a:off x="2224524" y="4573886"/>
            <a:ext cx="878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Subject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EF3BF72-6417-CA4A-B489-D05510EA68BC}"/>
              </a:ext>
            </a:extLst>
          </p:cNvPr>
          <p:cNvSpPr/>
          <p:nvPr/>
        </p:nvSpPr>
        <p:spPr>
          <a:xfrm>
            <a:off x="3140963" y="4573886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Object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7EF468-DF53-E340-9A5D-00F8250E6BD9}"/>
              </a:ext>
            </a:extLst>
          </p:cNvPr>
          <p:cNvSpPr/>
          <p:nvPr/>
        </p:nvSpPr>
        <p:spPr>
          <a:xfrm>
            <a:off x="3956152" y="4573886"/>
            <a:ext cx="1067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Modifier)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BDF717-10A3-564F-BEB4-39EE5242F1E7}"/>
              </a:ext>
            </a:extLst>
          </p:cNvPr>
          <p:cNvSpPr/>
          <p:nvPr/>
        </p:nvSpPr>
        <p:spPr>
          <a:xfrm>
            <a:off x="2224524" y="5231446"/>
            <a:ext cx="2391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Event Sequence 1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8472C401-12EF-A64F-9671-3C789D761133}"/>
              </a:ext>
            </a:extLst>
          </p:cNvPr>
          <p:cNvSpPr/>
          <p:nvPr/>
        </p:nvSpPr>
        <p:spPr>
          <a:xfrm rot="5400000" flipV="1">
            <a:off x="7912116" y="3954373"/>
            <a:ext cx="477673" cy="2194347"/>
          </a:xfrm>
          <a:prstGeom prst="rightBrace">
            <a:avLst>
              <a:gd name="adj1" fmla="val 8333"/>
              <a:gd name="adj2" fmla="val 4844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AF47D2-2222-5B45-A9EE-0A0A9DCF9391}"/>
              </a:ext>
            </a:extLst>
          </p:cNvPr>
          <p:cNvSpPr/>
          <p:nvPr/>
        </p:nvSpPr>
        <p:spPr>
          <a:xfrm>
            <a:off x="7053779" y="4572658"/>
            <a:ext cx="343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9BBC50-4A29-1F47-83E4-F36133A82270}"/>
              </a:ext>
            </a:extLst>
          </p:cNvPr>
          <p:cNvSpPr/>
          <p:nvPr/>
        </p:nvSpPr>
        <p:spPr>
          <a:xfrm>
            <a:off x="7701194" y="4572658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[MASK]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B361F1-7A53-3346-970B-E9D67F9D18AF}"/>
              </a:ext>
            </a:extLst>
          </p:cNvPr>
          <p:cNvSpPr/>
          <p:nvPr/>
        </p:nvSpPr>
        <p:spPr>
          <a:xfrm>
            <a:off x="6955111" y="5248246"/>
            <a:ext cx="2391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Event Sequence 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F08C440-F8A3-2548-BAAB-AB387E52E39F}"/>
              </a:ext>
            </a:extLst>
          </p:cNvPr>
          <p:cNvSpPr/>
          <p:nvPr/>
        </p:nvSpPr>
        <p:spPr>
          <a:xfrm>
            <a:off x="8887219" y="4588619"/>
            <a:ext cx="343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12DBD6C-CD2C-E64D-A522-005807631B79}"/>
              </a:ext>
            </a:extLst>
          </p:cNvPr>
          <p:cNvCxnSpPr>
            <a:cxnSpLocks/>
          </p:cNvCxnSpPr>
          <p:nvPr/>
        </p:nvCxnSpPr>
        <p:spPr>
          <a:xfrm flipV="1">
            <a:off x="5404104" y="4053242"/>
            <a:ext cx="0" cy="477671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E4403A3-9BA6-D54A-8CE3-44DCF412E5CC}"/>
              </a:ext>
            </a:extLst>
          </p:cNvPr>
          <p:cNvSpPr/>
          <p:nvPr/>
        </p:nvSpPr>
        <p:spPr>
          <a:xfrm>
            <a:off x="5217220" y="4568806"/>
            <a:ext cx="343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9F386CC-156F-D941-B706-CD94542BCC30}"/>
              </a:ext>
            </a:extLst>
          </p:cNvPr>
          <p:cNvCxnSpPr>
            <a:cxnSpLocks/>
          </p:cNvCxnSpPr>
          <p:nvPr/>
        </p:nvCxnSpPr>
        <p:spPr>
          <a:xfrm flipV="1">
            <a:off x="6306348" y="4038857"/>
            <a:ext cx="0" cy="477671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0334E06-9C18-5148-B0F9-F6D4299DFED8}"/>
              </a:ext>
            </a:extLst>
          </p:cNvPr>
          <p:cNvSpPr/>
          <p:nvPr/>
        </p:nvSpPr>
        <p:spPr>
          <a:xfrm>
            <a:off x="5975167" y="4588619"/>
            <a:ext cx="662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[SEP]</a:t>
            </a:r>
            <a:endParaRPr lang="en-US" sz="105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F9723C8-1719-2B4D-8270-7DFE4AEAC507}"/>
              </a:ext>
            </a:extLst>
          </p:cNvPr>
          <p:cNvCxnSpPr>
            <a:cxnSpLocks/>
          </p:cNvCxnSpPr>
          <p:nvPr/>
        </p:nvCxnSpPr>
        <p:spPr>
          <a:xfrm flipV="1">
            <a:off x="4998643" y="682390"/>
            <a:ext cx="0" cy="791571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11BE2E3A-E73B-3740-9702-FDFE6FA5DBC5}"/>
              </a:ext>
            </a:extLst>
          </p:cNvPr>
          <p:cNvSpPr/>
          <p:nvPr/>
        </p:nvSpPr>
        <p:spPr>
          <a:xfrm>
            <a:off x="504965" y="75050"/>
            <a:ext cx="88983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>
                <a:solidFill>
                  <a:schemeClr val="accent2"/>
                </a:solidFill>
              </a:rPr>
              <a:t>Masked Language Modeling + Next Event Sequence Prediction</a:t>
            </a:r>
          </a:p>
        </p:txBody>
      </p:sp>
    </p:spTree>
    <p:extLst>
      <p:ext uri="{BB962C8B-B14F-4D97-AF65-F5344CB8AC3E}">
        <p14:creationId xmlns:p14="http://schemas.microsoft.com/office/powerpoint/2010/main" val="4614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910" y="0"/>
            <a:ext cx="10055884" cy="5668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Scared face with solid fill with solid fill">
            <a:extLst>
              <a:ext uri="{FF2B5EF4-FFF2-40B4-BE49-F238E27FC236}">
                <a16:creationId xmlns:a16="http://schemas.microsoft.com/office/drawing/2014/main" id="{9D67724E-ED5A-9642-9208-A373C20F4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3611" y="2731"/>
            <a:ext cx="1331847" cy="1331847"/>
          </a:xfrm>
          <a:prstGeom prst="rect">
            <a:avLst/>
          </a:prstGeom>
        </p:spPr>
      </p:pic>
      <p:pic>
        <p:nvPicPr>
          <p:cNvPr id="19" name="Graphic 18" descr="Worried face with solid fill with solid fill">
            <a:extLst>
              <a:ext uri="{FF2B5EF4-FFF2-40B4-BE49-F238E27FC236}">
                <a16:creationId xmlns:a16="http://schemas.microsoft.com/office/drawing/2014/main" id="{2480DE41-8C63-A447-972F-CFCFA8373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9200" y="2730"/>
            <a:ext cx="1331847" cy="1331847"/>
          </a:xfrm>
          <a:prstGeom prst="rect">
            <a:avLst/>
          </a:prstGeom>
        </p:spPr>
      </p:pic>
      <p:pic>
        <p:nvPicPr>
          <p:cNvPr id="8" name="Graphic 7" descr="Grinning with tears of joy face with solid fill with solid fill">
            <a:extLst>
              <a:ext uri="{FF2B5EF4-FFF2-40B4-BE49-F238E27FC236}">
                <a16:creationId xmlns:a16="http://schemas.microsoft.com/office/drawing/2014/main" id="{C16F10A7-F15D-CC4E-82DE-1E19576C05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6008" y="2730"/>
            <a:ext cx="1331847" cy="1331847"/>
          </a:xfrm>
          <a:prstGeom prst="rect">
            <a:avLst/>
          </a:prstGeom>
        </p:spPr>
      </p:pic>
      <p:pic>
        <p:nvPicPr>
          <p:cNvPr id="10" name="Graphic 9" descr="Angry face with solid fill with solid fill">
            <a:extLst>
              <a:ext uri="{FF2B5EF4-FFF2-40B4-BE49-F238E27FC236}">
                <a16:creationId xmlns:a16="http://schemas.microsoft.com/office/drawing/2014/main" id="{EA555B54-BEA8-F440-91B4-1F39529BFD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78626" y="2730"/>
            <a:ext cx="1331846" cy="1331846"/>
          </a:xfrm>
          <a:prstGeom prst="rect">
            <a:avLst/>
          </a:prstGeom>
        </p:spPr>
      </p:pic>
      <p:pic>
        <p:nvPicPr>
          <p:cNvPr id="24" name="Graphic 23" descr="Crying face with solid fill with solid fill">
            <a:extLst>
              <a:ext uri="{FF2B5EF4-FFF2-40B4-BE49-F238E27FC236}">
                <a16:creationId xmlns:a16="http://schemas.microsoft.com/office/drawing/2014/main" id="{89E51274-1A08-8E40-B6A7-CFBECF6979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53640" y="2730"/>
            <a:ext cx="1331846" cy="1331846"/>
          </a:xfrm>
          <a:prstGeom prst="rect">
            <a:avLst/>
          </a:prstGeom>
        </p:spPr>
      </p:pic>
      <p:pic>
        <p:nvPicPr>
          <p:cNvPr id="27" name="Graphic 26" descr="Surprised face with solid fill with solid fill">
            <a:extLst>
              <a:ext uri="{FF2B5EF4-FFF2-40B4-BE49-F238E27FC236}">
                <a16:creationId xmlns:a16="http://schemas.microsoft.com/office/drawing/2014/main" id="{658AC348-919F-814D-B3A7-2C6D7CE519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74164" y="2730"/>
            <a:ext cx="1331846" cy="133184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681E6ED-D2BE-8840-8AED-E6834D2D8E1A}"/>
              </a:ext>
            </a:extLst>
          </p:cNvPr>
          <p:cNvSpPr/>
          <p:nvPr/>
        </p:nvSpPr>
        <p:spPr>
          <a:xfrm>
            <a:off x="409023" y="4307681"/>
            <a:ext cx="4366177" cy="1158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 came to work for no reason 😫🔫 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880B640-893E-D44A-931E-75EE3D8421B5}"/>
              </a:ext>
            </a:extLst>
          </p:cNvPr>
          <p:cNvSpPr/>
          <p:nvPr/>
        </p:nvSpPr>
        <p:spPr>
          <a:xfrm>
            <a:off x="5283203" y="4307681"/>
            <a:ext cx="4349240" cy="11582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Woah. That overtime was exhilarating!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D22CE6-2586-1742-975C-34E263A57845}"/>
              </a:ext>
            </a:extLst>
          </p:cNvPr>
          <p:cNvSpPr txBox="1"/>
          <p:nvPr/>
        </p:nvSpPr>
        <p:spPr>
          <a:xfrm>
            <a:off x="1637071" y="2598759"/>
            <a:ext cx="1910080" cy="923330"/>
          </a:xfrm>
          <a:prstGeom prst="rect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4">
                    <a:lumMod val="50000"/>
                  </a:schemeClr>
                </a:solidFill>
              </a:rPr>
              <a:t>BERT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A58C097-B5A5-AB43-A977-6E480231A444}"/>
              </a:ext>
            </a:extLst>
          </p:cNvPr>
          <p:cNvSpPr txBox="1"/>
          <p:nvPr/>
        </p:nvSpPr>
        <p:spPr>
          <a:xfrm>
            <a:off x="6327498" y="2598759"/>
            <a:ext cx="2260650" cy="923330"/>
          </a:xfrm>
          <a:prstGeom prst="rect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chemeClr val="accent2">
                    <a:lumMod val="50000"/>
                  </a:schemeClr>
                </a:solidFill>
              </a:rPr>
              <a:t>XLNet</a:t>
            </a:r>
            <a:endParaRPr lang="en-US" sz="54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486EA5D-B6E6-814D-AB42-1B85A18E6181}"/>
              </a:ext>
            </a:extLst>
          </p:cNvPr>
          <p:cNvCxnSpPr>
            <a:stCxn id="33" idx="0"/>
            <a:endCxn id="38" idx="2"/>
          </p:cNvCxnSpPr>
          <p:nvPr/>
        </p:nvCxnSpPr>
        <p:spPr>
          <a:xfrm flipH="1" flipV="1">
            <a:off x="2592111" y="3522089"/>
            <a:ext cx="1" cy="785592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2E0F815-5632-A141-A258-33D717175866}"/>
              </a:ext>
            </a:extLst>
          </p:cNvPr>
          <p:cNvCxnSpPr>
            <a:cxnSpLocks/>
            <a:stCxn id="55" idx="0"/>
            <a:endCxn id="68" idx="2"/>
          </p:cNvCxnSpPr>
          <p:nvPr/>
        </p:nvCxnSpPr>
        <p:spPr>
          <a:xfrm flipV="1">
            <a:off x="7457823" y="3522089"/>
            <a:ext cx="0" cy="785592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20048F6-A995-4E41-8ED9-4EE263066EAD}"/>
              </a:ext>
            </a:extLst>
          </p:cNvPr>
          <p:cNvCxnSpPr>
            <a:cxnSpLocks/>
            <a:stCxn id="38" idx="0"/>
            <a:endCxn id="24" idx="2"/>
          </p:cNvCxnSpPr>
          <p:nvPr/>
        </p:nvCxnSpPr>
        <p:spPr>
          <a:xfrm flipV="1">
            <a:off x="2592111" y="1334576"/>
            <a:ext cx="1827452" cy="1264183"/>
          </a:xfrm>
          <a:prstGeom prst="straightConnector1">
            <a:avLst/>
          </a:prstGeom>
          <a:ln w="984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5E17120-556B-D641-879D-209A17F4C4FE}"/>
              </a:ext>
            </a:extLst>
          </p:cNvPr>
          <p:cNvCxnSpPr>
            <a:cxnSpLocks/>
            <a:stCxn id="38" idx="0"/>
            <a:endCxn id="10" idx="2"/>
          </p:cNvCxnSpPr>
          <p:nvPr/>
        </p:nvCxnSpPr>
        <p:spPr>
          <a:xfrm flipV="1">
            <a:off x="2592111" y="1334576"/>
            <a:ext cx="452438" cy="1264183"/>
          </a:xfrm>
          <a:prstGeom prst="straightConnector1">
            <a:avLst/>
          </a:prstGeom>
          <a:ln w="984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831383C-2DBE-0847-96EB-B8696095340E}"/>
              </a:ext>
            </a:extLst>
          </p:cNvPr>
          <p:cNvCxnSpPr>
            <a:cxnSpLocks/>
            <a:stCxn id="68" idx="0"/>
            <a:endCxn id="27" idx="2"/>
          </p:cNvCxnSpPr>
          <p:nvPr/>
        </p:nvCxnSpPr>
        <p:spPr>
          <a:xfrm flipH="1" flipV="1">
            <a:off x="7040087" y="1334576"/>
            <a:ext cx="417736" cy="1264183"/>
          </a:xfrm>
          <a:prstGeom prst="straightConnector1">
            <a:avLst/>
          </a:prstGeom>
          <a:ln w="9842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58CE91E-7D73-7544-A1A9-2A477F4D1D6D}"/>
              </a:ext>
            </a:extLst>
          </p:cNvPr>
          <p:cNvCxnSpPr>
            <a:cxnSpLocks/>
            <a:stCxn id="68" idx="0"/>
            <a:endCxn id="8" idx="2"/>
          </p:cNvCxnSpPr>
          <p:nvPr/>
        </p:nvCxnSpPr>
        <p:spPr>
          <a:xfrm flipV="1">
            <a:off x="7457823" y="1334577"/>
            <a:ext cx="914109" cy="1264182"/>
          </a:xfrm>
          <a:prstGeom prst="straightConnector1">
            <a:avLst/>
          </a:prstGeom>
          <a:ln w="9842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7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0BDC1C8-F8DC-7546-B1E7-F88E8A9B8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792719"/>
              </p:ext>
            </p:extLst>
          </p:nvPr>
        </p:nvGraphicFramePr>
        <p:xfrm>
          <a:off x="436880" y="3901440"/>
          <a:ext cx="9184640" cy="1767522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9184640">
                  <a:extLst>
                    <a:ext uri="{9D8B030D-6E8A-4147-A177-3AD203B41FA5}">
                      <a16:colId xmlns:a16="http://schemas.microsoft.com/office/drawing/2014/main" val="3218994948"/>
                    </a:ext>
                  </a:extLst>
                </a:gridCol>
              </a:tblGrid>
              <a:tr h="109546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Pick the bread and place it on the counter</a:t>
                      </a:r>
                    </a:p>
                  </a:txBody>
                  <a:tcPr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4207187"/>
                  </a:ext>
                </a:extLst>
              </a:tr>
              <a:tr h="672061">
                <a:tc>
                  <a:txBody>
                    <a:bodyPr/>
                    <a:lstStyle/>
                    <a:p>
                      <a:pPr marL="0" marR="0" indent="0" algn="ctr" defTabSz="7543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072924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61F48134-038A-0E48-A536-D69CCF2E7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36880" y="4836160"/>
            <a:ext cx="9184640" cy="83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hild standing at a kitchen counter&#10;&#10;Description automatically generated with low confidence">
            <a:extLst>
              <a:ext uri="{FF2B5EF4-FFF2-40B4-BE49-F238E27FC236}">
                <a16:creationId xmlns:a16="http://schemas.microsoft.com/office/drawing/2014/main" id="{3617A680-DA12-CA45-9A55-EDACD005D1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95" r="44" b="32859"/>
          <a:stretch/>
        </p:blipFill>
        <p:spPr>
          <a:xfrm>
            <a:off x="436880" y="0"/>
            <a:ext cx="918464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86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423</TotalTime>
  <Words>105</Words>
  <Application>Microsoft Macintosh PowerPoint</Application>
  <PresentationFormat>Custom</PresentationFormat>
  <Paragraphs>31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Gaoussou Youssouf Kebe</dc:creator>
  <cp:lastModifiedBy>Gaoussou Youssouf Kebe</cp:lastModifiedBy>
  <cp:revision>15</cp:revision>
  <dcterms:created xsi:type="dcterms:W3CDTF">2021-12-06T00:07:27Z</dcterms:created>
  <dcterms:modified xsi:type="dcterms:W3CDTF">2021-12-06T07:11:33Z</dcterms:modified>
</cp:coreProperties>
</file>